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https://trello.com/b/MX9pyapU/regristro-y-control-de-citas-medicas" TargetMode="External" Type="http://schemas.openxmlformats.org/officeDocument/2006/relationships/hyperlink"/><Relationship Id="rId4" Target="../media/image21.png" Type="http://schemas.openxmlformats.org/officeDocument/2006/relationships/image"/><Relationship Id="rId5" Target="https://github.com/GVaquero22/DDP941-Proyecto.git"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073078" y="2131489"/>
            <a:ext cx="7511250" cy="6024022"/>
          </a:xfrm>
          <a:custGeom>
            <a:avLst/>
            <a:gdLst/>
            <a:ahLst/>
            <a:cxnLst/>
            <a:rect r="r" b="b" t="t" l="l"/>
            <a:pathLst>
              <a:path h="6024022" w="7511250">
                <a:moveTo>
                  <a:pt x="0" y="0"/>
                </a:moveTo>
                <a:lnTo>
                  <a:pt x="7511250" y="0"/>
                </a:lnTo>
                <a:lnTo>
                  <a:pt x="7511250" y="6024022"/>
                </a:lnTo>
                <a:lnTo>
                  <a:pt x="0" y="6024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4633" y="9730382"/>
            <a:ext cx="19177267" cy="1113237"/>
            <a:chOff x="0" y="0"/>
            <a:chExt cx="5050803" cy="293198"/>
          </a:xfrm>
        </p:grpSpPr>
        <p:sp>
          <p:nvSpPr>
            <p:cNvPr name="Freeform 4" id="4"/>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18137" y="4513461"/>
            <a:ext cx="8385935" cy="2743598"/>
          </a:xfrm>
          <a:prstGeom prst="rect">
            <a:avLst/>
          </a:prstGeom>
        </p:spPr>
        <p:txBody>
          <a:bodyPr anchor="t" rtlCol="false" tIns="0" lIns="0" bIns="0" rIns="0">
            <a:spAutoFit/>
          </a:bodyPr>
          <a:lstStyle/>
          <a:p>
            <a:pPr marL="0" indent="0" lvl="0">
              <a:lnSpc>
                <a:spcPts val="10515"/>
              </a:lnSpc>
            </a:pPr>
            <a:r>
              <a:rPr lang="en-US" sz="10515" spc="-441">
                <a:solidFill>
                  <a:srgbClr val="3139A8"/>
                </a:solidFill>
                <a:latin typeface="Be Vietnam Ultra-Bold"/>
              </a:rPr>
              <a:t>I AVANCE DE PROYECTO</a:t>
            </a:r>
          </a:p>
        </p:txBody>
      </p:sp>
      <p:sp>
        <p:nvSpPr>
          <p:cNvPr name="TextBox 7" id="7"/>
          <p:cNvSpPr txBox="true"/>
          <p:nvPr/>
        </p:nvSpPr>
        <p:spPr>
          <a:xfrm rot="0">
            <a:off x="1028700" y="8028584"/>
            <a:ext cx="8840260" cy="740145"/>
          </a:xfrm>
          <a:prstGeom prst="rect">
            <a:avLst/>
          </a:prstGeom>
        </p:spPr>
        <p:txBody>
          <a:bodyPr anchor="t" rtlCol="false" tIns="0" lIns="0" bIns="0" rIns="0">
            <a:spAutoFit/>
          </a:bodyPr>
          <a:lstStyle/>
          <a:p>
            <a:pPr marL="0" indent="0" lvl="0">
              <a:lnSpc>
                <a:spcPts val="5922"/>
              </a:lnSpc>
            </a:pPr>
            <a:r>
              <a:rPr lang="en-US" sz="4854" spc="-203">
                <a:solidFill>
                  <a:srgbClr val="3139A8"/>
                </a:solidFill>
                <a:latin typeface="Be Vietnam"/>
              </a:rPr>
              <a:t>REGISTRO DE CITAS MEDICAS </a:t>
            </a:r>
          </a:p>
        </p:txBody>
      </p:sp>
      <p:grpSp>
        <p:nvGrpSpPr>
          <p:cNvPr name="Group 8" id="8"/>
          <p:cNvGrpSpPr/>
          <p:nvPr/>
        </p:nvGrpSpPr>
        <p:grpSpPr>
          <a:xfrm rot="0">
            <a:off x="-444633" y="-556618"/>
            <a:ext cx="19177267" cy="1113237"/>
            <a:chOff x="0" y="0"/>
            <a:chExt cx="5050803" cy="293198"/>
          </a:xfrm>
        </p:grpSpPr>
        <p:sp>
          <p:nvSpPr>
            <p:cNvPr name="Freeform 9" id="9"/>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353832"/>
            <a:ext cx="8602534" cy="2352548"/>
          </a:xfrm>
          <a:prstGeom prst="rect">
            <a:avLst/>
          </a:prstGeom>
        </p:spPr>
        <p:txBody>
          <a:bodyPr anchor="t" rtlCol="false" tIns="0" lIns="0" bIns="0" rIns="0">
            <a:spAutoFit/>
          </a:bodyPr>
          <a:lstStyle/>
          <a:p>
            <a:pPr>
              <a:lnSpc>
                <a:spcPts val="3136"/>
              </a:lnSpc>
            </a:pPr>
            <a:r>
              <a:rPr lang="en-US" sz="2800" spc="-117">
                <a:solidFill>
                  <a:srgbClr val="090147"/>
                </a:solidFill>
                <a:latin typeface="Be Vietnam Ultra-Bold"/>
              </a:rPr>
              <a:t>PRESENTADO POR: </a:t>
            </a:r>
          </a:p>
          <a:p>
            <a:pPr>
              <a:lnSpc>
                <a:spcPts val="3136"/>
              </a:lnSpc>
            </a:pPr>
          </a:p>
          <a:p>
            <a:pPr>
              <a:lnSpc>
                <a:spcPts val="3136"/>
              </a:lnSpc>
            </a:pPr>
            <a:r>
              <a:rPr lang="en-US" sz="2800" spc="-117">
                <a:solidFill>
                  <a:srgbClr val="090147"/>
                </a:solidFill>
                <a:latin typeface="Be Vietnam"/>
              </a:rPr>
              <a:t>GERARDO CABEZAS </a:t>
            </a:r>
          </a:p>
          <a:p>
            <a:pPr>
              <a:lnSpc>
                <a:spcPts val="3136"/>
              </a:lnSpc>
            </a:pPr>
            <a:r>
              <a:rPr lang="en-US" sz="2800" spc="-117">
                <a:solidFill>
                  <a:srgbClr val="090147"/>
                </a:solidFill>
                <a:latin typeface="Be Vietnam"/>
              </a:rPr>
              <a:t>MICHELLE OCHOA  </a:t>
            </a:r>
          </a:p>
          <a:p>
            <a:pPr>
              <a:lnSpc>
                <a:spcPts val="3136"/>
              </a:lnSpc>
            </a:pPr>
            <a:r>
              <a:rPr lang="en-US" sz="2800" spc="-117">
                <a:solidFill>
                  <a:srgbClr val="090147"/>
                </a:solidFill>
                <a:latin typeface="Be Vietnam"/>
              </a:rPr>
              <a:t>ELIZABETH GARCÍA   </a:t>
            </a:r>
          </a:p>
          <a:p>
            <a:pPr algn="l" marL="0" indent="0" lvl="0">
              <a:lnSpc>
                <a:spcPts val="3136"/>
              </a:lnSpc>
              <a:spcBef>
                <a:spcPct val="0"/>
              </a:spcBef>
            </a:pPr>
            <a:r>
              <a:rPr lang="en-US" sz="2800" spc="-117">
                <a:solidFill>
                  <a:srgbClr val="090147"/>
                </a:solidFill>
                <a:latin typeface="Be Vietnam"/>
              </a:rPr>
              <a:t>GABRIELA PINEDA </a:t>
            </a:r>
          </a:p>
        </p:txBody>
      </p:sp>
      <p:sp>
        <p:nvSpPr>
          <p:cNvPr name="TextBox 12" id="12"/>
          <p:cNvSpPr txBox="true"/>
          <p:nvPr/>
        </p:nvSpPr>
        <p:spPr>
          <a:xfrm rot="0">
            <a:off x="1028700" y="885837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TAC TECHNOLOGY CONSULTING CORPORATION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Freeform 3" id="3"/>
          <p:cNvSpPr/>
          <p:nvPr/>
        </p:nvSpPr>
        <p:spPr>
          <a:xfrm flipH="false" flipV="false" rot="0">
            <a:off x="-1347978" y="1268141"/>
            <a:ext cx="13011719" cy="9018859"/>
          </a:xfrm>
          <a:custGeom>
            <a:avLst/>
            <a:gdLst/>
            <a:ahLst/>
            <a:cxnLst/>
            <a:rect r="r" b="b" t="t" l="l"/>
            <a:pathLst>
              <a:path h="9018859" w="13011719">
                <a:moveTo>
                  <a:pt x="0" y="0"/>
                </a:moveTo>
                <a:lnTo>
                  <a:pt x="13011719" y="0"/>
                </a:lnTo>
                <a:lnTo>
                  <a:pt x="13011719" y="9018859"/>
                </a:lnTo>
                <a:lnTo>
                  <a:pt x="0" y="9018859"/>
                </a:lnTo>
                <a:lnTo>
                  <a:pt x="0" y="0"/>
                </a:lnTo>
                <a:close/>
              </a:path>
            </a:pathLst>
          </a:custGeom>
          <a:blipFill>
            <a:blip r:embed="rId3"/>
            <a:stretch>
              <a:fillRect l="0" t="0" r="-6098" b="0"/>
            </a:stretch>
          </a:blipFill>
        </p:spPr>
      </p:sp>
      <p:sp>
        <p:nvSpPr>
          <p:cNvPr name="TextBox 4" id="4"/>
          <p:cNvSpPr txBox="true"/>
          <p:nvPr/>
        </p:nvSpPr>
        <p:spPr>
          <a:xfrm rot="0">
            <a:off x="445191"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VISTA DE ÁRBOL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TextBox 3" id="3"/>
          <p:cNvSpPr txBox="true"/>
          <p:nvPr/>
        </p:nvSpPr>
        <p:spPr>
          <a:xfrm rot="0">
            <a:off x="445191" y="385247"/>
            <a:ext cx="10896204" cy="1164424"/>
          </a:xfrm>
          <a:prstGeom prst="rect">
            <a:avLst/>
          </a:prstGeom>
        </p:spPr>
        <p:txBody>
          <a:bodyPr anchor="t" rtlCol="false" tIns="0" lIns="0" bIns="0" rIns="0">
            <a:spAutoFit/>
          </a:bodyPr>
          <a:lstStyle/>
          <a:p>
            <a:pPr>
              <a:lnSpc>
                <a:spcPts val="4593"/>
              </a:lnSpc>
            </a:pPr>
            <a:r>
              <a:rPr lang="en-US" sz="4029" spc="-169">
                <a:solidFill>
                  <a:srgbClr val="3139A8"/>
                </a:solidFill>
                <a:latin typeface="Be Vietnam Ultra-Bold"/>
              </a:rPr>
              <a:t>1.     PROYECTO DE SISTEMA DE INFORMACIÓN</a:t>
            </a:r>
          </a:p>
          <a:p>
            <a:pPr marL="0" indent="0" lvl="0">
              <a:lnSpc>
                <a:spcPts val="4593"/>
              </a:lnSpc>
            </a:pPr>
          </a:p>
        </p:txBody>
      </p:sp>
      <p:sp>
        <p:nvSpPr>
          <p:cNvPr name="TextBox 4" id="4"/>
          <p:cNvSpPr txBox="true"/>
          <p:nvPr/>
        </p:nvSpPr>
        <p:spPr>
          <a:xfrm rot="0">
            <a:off x="445191" y="2204691"/>
            <a:ext cx="10896204" cy="5543756"/>
          </a:xfrm>
          <a:prstGeom prst="rect">
            <a:avLst/>
          </a:prstGeom>
        </p:spPr>
        <p:txBody>
          <a:bodyPr anchor="t" rtlCol="false" tIns="0" lIns="0" bIns="0" rIns="0">
            <a:spAutoFit/>
          </a:bodyPr>
          <a:lstStyle/>
          <a:p>
            <a:pPr algn="just">
              <a:lnSpc>
                <a:spcPts val="3991"/>
              </a:lnSpc>
              <a:spcBef>
                <a:spcPct val="0"/>
              </a:spcBef>
            </a:pPr>
          </a:p>
          <a:p>
            <a:pPr algn="just">
              <a:lnSpc>
                <a:spcPts val="3991"/>
              </a:lnSpc>
              <a:spcBef>
                <a:spcPct val="0"/>
              </a:spcBef>
            </a:pPr>
            <a:r>
              <a:rPr lang="en-US" sz="3563" spc="-149">
                <a:solidFill>
                  <a:srgbClr val="090147"/>
                </a:solidFill>
                <a:latin typeface="Be Vietnam Ultra-Bold"/>
              </a:rPr>
              <a:t>1.1. DOCUMENTO DE ANÁLISIS: </a:t>
            </a:r>
            <a:r>
              <a:rPr lang="en-US" sz="3563" spc="-149">
                <a:solidFill>
                  <a:srgbClr val="090147"/>
                </a:solidFill>
                <a:latin typeface="Be Vietnam"/>
              </a:rPr>
              <a:t>REGISTRO DE CITAS MÉDICAS PARA CENTRO MÉDICO  INTEGRAL</a:t>
            </a:r>
          </a:p>
          <a:p>
            <a:pPr algn="just">
              <a:lnSpc>
                <a:spcPts val="3991"/>
              </a:lnSpc>
              <a:spcBef>
                <a:spcPct val="0"/>
              </a:spcBef>
            </a:pPr>
          </a:p>
          <a:p>
            <a:pPr algn="just">
              <a:lnSpc>
                <a:spcPts val="3991"/>
              </a:lnSpc>
              <a:spcBef>
                <a:spcPct val="0"/>
              </a:spcBef>
            </a:pPr>
          </a:p>
          <a:p>
            <a:pPr algn="just">
              <a:lnSpc>
                <a:spcPts val="3991"/>
              </a:lnSpc>
              <a:spcBef>
                <a:spcPct val="0"/>
              </a:spcBef>
            </a:pPr>
            <a:r>
              <a:rPr lang="en-US" sz="3563" spc="-149">
                <a:solidFill>
                  <a:srgbClr val="090147"/>
                </a:solidFill>
                <a:latin typeface="Be Vietnam Ultra-Bold"/>
              </a:rPr>
              <a:t>1.1.1. ESPECIFICACIÓN FUNCIONAL:</a:t>
            </a:r>
            <a:r>
              <a:rPr lang="en-US" sz="3563" spc="-149">
                <a:solidFill>
                  <a:srgbClr val="090147"/>
                </a:solidFill>
                <a:latin typeface="Be Vietnam"/>
              </a:rPr>
              <a:t> EL PROYECTO DEBE REALIZARSE CON ENTORNO PHP O JAVA RELACIONADO CON UNA BASE DE DATOS SQL SERVER (MYSQL), EL CONTENEDOR A UTILIZAR SERÁ DOCKER, EL CAMBIO A REALIZARSE EN EL DESARROLLO SERÁ MEDIANTE GITHUB O GITLAB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TextBox 3" id="3"/>
          <p:cNvSpPr txBox="true"/>
          <p:nvPr/>
        </p:nvSpPr>
        <p:spPr>
          <a:xfrm rot="0">
            <a:off x="445191" y="385247"/>
            <a:ext cx="10896204" cy="1164424"/>
          </a:xfrm>
          <a:prstGeom prst="rect">
            <a:avLst/>
          </a:prstGeom>
        </p:spPr>
        <p:txBody>
          <a:bodyPr anchor="t" rtlCol="false" tIns="0" lIns="0" bIns="0" rIns="0">
            <a:spAutoFit/>
          </a:bodyPr>
          <a:lstStyle/>
          <a:p>
            <a:pPr>
              <a:lnSpc>
                <a:spcPts val="4593"/>
              </a:lnSpc>
            </a:pPr>
            <a:r>
              <a:rPr lang="en-US" sz="4029" spc="-169">
                <a:solidFill>
                  <a:srgbClr val="3139A8"/>
                </a:solidFill>
                <a:latin typeface="Be Vietnam Ultra-Bold"/>
              </a:rPr>
              <a:t>2.     DOCUMENTO DE DISEÑO</a:t>
            </a:r>
          </a:p>
          <a:p>
            <a:pPr marL="0" indent="0" lvl="0">
              <a:lnSpc>
                <a:spcPts val="4593"/>
              </a:lnSpc>
            </a:pPr>
          </a:p>
        </p:txBody>
      </p:sp>
      <p:sp>
        <p:nvSpPr>
          <p:cNvPr name="TextBox 4" id="4"/>
          <p:cNvSpPr txBox="true"/>
          <p:nvPr/>
        </p:nvSpPr>
        <p:spPr>
          <a:xfrm rot="0">
            <a:off x="445191" y="1457584"/>
            <a:ext cx="11517394" cy="8603516"/>
          </a:xfrm>
          <a:prstGeom prst="rect">
            <a:avLst/>
          </a:prstGeom>
        </p:spPr>
        <p:txBody>
          <a:bodyPr anchor="t" rtlCol="false" tIns="0" lIns="0" bIns="0" rIns="0">
            <a:spAutoFit/>
          </a:bodyPr>
          <a:lstStyle/>
          <a:p>
            <a:pPr algn="just">
              <a:lnSpc>
                <a:spcPts val="3244"/>
              </a:lnSpc>
            </a:pPr>
            <a:r>
              <a:rPr lang="en-US" sz="2897" spc="-121">
                <a:solidFill>
                  <a:srgbClr val="090147"/>
                </a:solidFill>
                <a:latin typeface="Be Vietnam"/>
              </a:rPr>
              <a:t>2.1. ESPECIFICACIÓN DE DISEÑO FUNCIONAL</a:t>
            </a:r>
          </a:p>
          <a:p>
            <a:pPr algn="just">
              <a:lnSpc>
                <a:spcPts val="3244"/>
              </a:lnSpc>
            </a:pPr>
          </a:p>
          <a:p>
            <a:pPr algn="just">
              <a:lnSpc>
                <a:spcPts val="3244"/>
              </a:lnSpc>
            </a:pPr>
            <a:r>
              <a:rPr lang="en-US" sz="2897" spc="-121">
                <a:solidFill>
                  <a:srgbClr val="090147"/>
                </a:solidFill>
                <a:latin typeface="Be Vietnam"/>
              </a:rPr>
              <a:t>Implica definir cómo funcionará el sistema y qué características y funcionalidades deberá tener para cumplir con sus objetivos. En la siguiente aplicación se utilizarán los siguientes procesos: </a:t>
            </a:r>
          </a:p>
          <a:p>
            <a:pPr algn="just">
              <a:lnSpc>
                <a:spcPts val="3244"/>
              </a:lnSpc>
            </a:pPr>
          </a:p>
          <a:p>
            <a:pPr algn="just">
              <a:lnSpc>
                <a:spcPts val="3244"/>
              </a:lnSpc>
            </a:pPr>
            <a:r>
              <a:rPr lang="en-US" sz="2897" spc="-121">
                <a:solidFill>
                  <a:srgbClr val="090147"/>
                </a:solidFill>
                <a:latin typeface="Be Vietnam"/>
              </a:rPr>
              <a:t>·Módulo de Inicio de Sesión</a:t>
            </a:r>
          </a:p>
          <a:p>
            <a:pPr algn="just">
              <a:lnSpc>
                <a:spcPts val="3244"/>
              </a:lnSpc>
            </a:pPr>
          </a:p>
          <a:p>
            <a:pPr algn="just">
              <a:lnSpc>
                <a:spcPts val="3244"/>
              </a:lnSpc>
            </a:pPr>
            <a:r>
              <a:rPr lang="en-US" sz="2897" spc="-121">
                <a:solidFill>
                  <a:srgbClr val="090147"/>
                </a:solidFill>
                <a:latin typeface="Be Vietnam"/>
              </a:rPr>
              <a:t>·Módulo de Registro de Usuarios</a:t>
            </a:r>
          </a:p>
          <a:p>
            <a:pPr algn="just">
              <a:lnSpc>
                <a:spcPts val="3244"/>
              </a:lnSpc>
            </a:pPr>
          </a:p>
          <a:p>
            <a:pPr algn="just">
              <a:lnSpc>
                <a:spcPts val="3244"/>
              </a:lnSpc>
            </a:pPr>
            <a:r>
              <a:rPr lang="en-US" sz="2897" spc="-121">
                <a:solidFill>
                  <a:srgbClr val="090147"/>
                </a:solidFill>
                <a:latin typeface="Be Vietnam"/>
              </a:rPr>
              <a:t>·Módulo de Registro de Citas</a:t>
            </a:r>
          </a:p>
          <a:p>
            <a:pPr algn="just">
              <a:lnSpc>
                <a:spcPts val="3244"/>
              </a:lnSpc>
            </a:pPr>
          </a:p>
          <a:p>
            <a:pPr algn="just">
              <a:lnSpc>
                <a:spcPts val="3244"/>
              </a:lnSpc>
            </a:pPr>
            <a:r>
              <a:rPr lang="en-US" sz="2897" spc="-121">
                <a:solidFill>
                  <a:srgbClr val="090147"/>
                </a:solidFill>
                <a:latin typeface="Be Vietnam"/>
              </a:rPr>
              <a:t>·Módulo de Registro de Médicos</a:t>
            </a:r>
          </a:p>
          <a:p>
            <a:pPr algn="just">
              <a:lnSpc>
                <a:spcPts val="3244"/>
              </a:lnSpc>
            </a:pPr>
            <a:r>
              <a:rPr lang="en-US" sz="2897" spc="-121">
                <a:solidFill>
                  <a:srgbClr val="090147"/>
                </a:solidFill>
                <a:latin typeface="Be Vietnam"/>
              </a:rPr>
              <a:t> </a:t>
            </a:r>
          </a:p>
          <a:p>
            <a:pPr algn="just">
              <a:lnSpc>
                <a:spcPts val="3244"/>
              </a:lnSpc>
            </a:pPr>
            <a:r>
              <a:rPr lang="en-US" sz="2897" spc="-121">
                <a:solidFill>
                  <a:srgbClr val="090147"/>
                </a:solidFill>
                <a:latin typeface="Be Vietnam"/>
              </a:rPr>
              <a:t>·Módulo de Registro de Pacientes</a:t>
            </a:r>
          </a:p>
          <a:p>
            <a:pPr algn="just">
              <a:lnSpc>
                <a:spcPts val="3244"/>
              </a:lnSpc>
            </a:pPr>
          </a:p>
          <a:p>
            <a:pPr algn="just">
              <a:lnSpc>
                <a:spcPts val="3244"/>
              </a:lnSpc>
            </a:pPr>
            <a:r>
              <a:rPr lang="en-US" sz="2897" spc="-121">
                <a:solidFill>
                  <a:srgbClr val="090147"/>
                </a:solidFill>
                <a:latin typeface="Be Vietnam"/>
              </a:rPr>
              <a:t>·Módulo de Registro de Especialidades</a:t>
            </a:r>
          </a:p>
          <a:p>
            <a:pPr algn="just">
              <a:lnSpc>
                <a:spcPts val="3244"/>
              </a:lnSpc>
            </a:pPr>
          </a:p>
          <a:p>
            <a:pPr algn="just">
              <a:lnSpc>
                <a:spcPts val="3244"/>
              </a:lnSpc>
            </a:pPr>
            <a:r>
              <a:rPr lang="en-US" sz="2897" spc="-121">
                <a:solidFill>
                  <a:srgbClr val="090147"/>
                </a:solidFill>
                <a:latin typeface="Be Vietnam"/>
              </a:rPr>
              <a:t>·Módulo de Historial de Citas</a:t>
            </a:r>
          </a:p>
          <a:p>
            <a:pPr algn="just">
              <a:lnSpc>
                <a:spcPts val="324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485683" y="3338676"/>
            <a:ext cx="11662417" cy="6559318"/>
          </a:xfrm>
          <a:custGeom>
            <a:avLst/>
            <a:gdLst/>
            <a:ahLst/>
            <a:cxnLst/>
            <a:rect r="r" b="b" t="t" l="l"/>
            <a:pathLst>
              <a:path h="6559318" w="11662417">
                <a:moveTo>
                  <a:pt x="0" y="0"/>
                </a:moveTo>
                <a:lnTo>
                  <a:pt x="11662417" y="0"/>
                </a:lnTo>
                <a:lnTo>
                  <a:pt x="11662417" y="6559318"/>
                </a:lnTo>
                <a:lnTo>
                  <a:pt x="0" y="6559318"/>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0">
            <a:off x="250688" y="1349526"/>
            <a:ext cx="17633430" cy="1237976"/>
          </a:xfrm>
          <a:prstGeom prst="rect">
            <a:avLst/>
          </a:prstGeom>
        </p:spPr>
        <p:txBody>
          <a:bodyPr anchor="t" rtlCol="false" tIns="0" lIns="0" bIns="0" rIns="0">
            <a:spAutoFit/>
          </a:bodyPr>
          <a:lstStyle/>
          <a:p>
            <a:pPr algn="just">
              <a:lnSpc>
                <a:spcPts val="3244"/>
              </a:lnSpc>
              <a:spcBef>
                <a:spcPct val="0"/>
              </a:spcBef>
            </a:pPr>
            <a:r>
              <a:rPr lang="en-US" sz="2897" spc="-121">
                <a:solidFill>
                  <a:srgbClr val="090147"/>
                </a:solidFill>
                <a:latin typeface="Be Vietnam"/>
              </a:rPr>
              <a:t>SE REALIZARON DIFERENTE MOCKUPS QUE FUERON PRESENTADOS A LA PRESENTADO A LA EMPRESA DE TAC, CONFIRMARON SU APROBACIÓN PARA EMPEZAR CON EL DESARROLLO DE ESTE. CADA MÓDULO TIENE UN CRUD QUE CONSISTE EN PODER AGREGAR, MODIFICAR, LEER Y ELIMINAR. </a:t>
            </a:r>
          </a:p>
        </p:txBody>
      </p:sp>
      <p:sp>
        <p:nvSpPr>
          <p:cNvPr name="TextBox 5" id="5"/>
          <p:cNvSpPr txBox="true"/>
          <p:nvPr/>
        </p:nvSpPr>
        <p:spPr>
          <a:xfrm rot="-5400000">
            <a:off x="-254775" y="6223226"/>
            <a:ext cx="5923779" cy="790219"/>
          </a:xfrm>
          <a:prstGeom prst="rect">
            <a:avLst/>
          </a:prstGeom>
        </p:spPr>
        <p:txBody>
          <a:bodyPr anchor="t" rtlCol="false" tIns="0" lIns="0" bIns="0" rIns="0">
            <a:spAutoFit/>
          </a:bodyPr>
          <a:lstStyle/>
          <a:p>
            <a:pPr algn="ctr">
              <a:lnSpc>
                <a:spcPts val="6148"/>
              </a:lnSpc>
              <a:spcBef>
                <a:spcPct val="0"/>
              </a:spcBef>
            </a:pPr>
            <a:r>
              <a:rPr lang="en-US" sz="5393" spc="-226">
                <a:solidFill>
                  <a:srgbClr val="000000"/>
                </a:solidFill>
                <a:latin typeface="Be Vietnam Ultra-Bold"/>
              </a:rPr>
              <a:t>MÓDULO DE INICIO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244432" y="1928481"/>
            <a:ext cx="13347814" cy="7507240"/>
          </a:xfrm>
          <a:custGeom>
            <a:avLst/>
            <a:gdLst/>
            <a:ahLst/>
            <a:cxnLst/>
            <a:rect r="r" b="b" t="t" l="l"/>
            <a:pathLst>
              <a:path h="7507240" w="13347814">
                <a:moveTo>
                  <a:pt x="0" y="0"/>
                </a:moveTo>
                <a:lnTo>
                  <a:pt x="13347814" y="0"/>
                </a:lnTo>
                <a:lnTo>
                  <a:pt x="13347814" y="7507239"/>
                </a:lnTo>
                <a:lnTo>
                  <a:pt x="0" y="7507239"/>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202575" y="5208198"/>
            <a:ext cx="7726725" cy="1167289"/>
          </a:xfrm>
          <a:prstGeom prst="rect">
            <a:avLst/>
          </a:prstGeom>
        </p:spPr>
        <p:txBody>
          <a:bodyPr anchor="t" rtlCol="false" tIns="0" lIns="0" bIns="0" rIns="0">
            <a:spAutoFit/>
          </a:bodyPr>
          <a:lstStyle/>
          <a:p>
            <a:pPr algn="ctr">
              <a:lnSpc>
                <a:spcPts val="4568"/>
              </a:lnSpc>
            </a:pPr>
            <a:r>
              <a:rPr lang="en-US" sz="4007" spc="-168">
                <a:solidFill>
                  <a:srgbClr val="000000"/>
                </a:solidFill>
                <a:latin typeface="Be Vietnam Ultra-Bold"/>
              </a:rPr>
              <a:t>MÓDULO  DE  INGRESO  DE  CITAS </a:t>
            </a:r>
          </a:p>
          <a:p>
            <a:pPr algn="ctr">
              <a:lnSpc>
                <a:spcPts val="456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096677" y="2144789"/>
            <a:ext cx="13111297" cy="7374215"/>
          </a:xfrm>
          <a:custGeom>
            <a:avLst/>
            <a:gdLst/>
            <a:ahLst/>
            <a:cxnLst/>
            <a:rect r="r" b="b" t="t" l="l"/>
            <a:pathLst>
              <a:path h="7374215" w="13111297">
                <a:moveTo>
                  <a:pt x="0" y="0"/>
                </a:moveTo>
                <a:lnTo>
                  <a:pt x="13111297" y="0"/>
                </a:lnTo>
                <a:lnTo>
                  <a:pt x="13111297" y="7374215"/>
                </a:lnTo>
                <a:lnTo>
                  <a:pt x="0" y="7374215"/>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202575" y="5208198"/>
            <a:ext cx="7726725" cy="1167289"/>
          </a:xfrm>
          <a:prstGeom prst="rect">
            <a:avLst/>
          </a:prstGeom>
        </p:spPr>
        <p:txBody>
          <a:bodyPr anchor="t" rtlCol="false" tIns="0" lIns="0" bIns="0" rIns="0">
            <a:spAutoFit/>
          </a:bodyPr>
          <a:lstStyle/>
          <a:p>
            <a:pPr algn="ctr">
              <a:lnSpc>
                <a:spcPts val="4568"/>
              </a:lnSpc>
            </a:pPr>
            <a:r>
              <a:rPr lang="en-US" sz="4007" spc="-168">
                <a:solidFill>
                  <a:srgbClr val="000000"/>
                </a:solidFill>
                <a:latin typeface="Be Vietnam Ultra-Bold"/>
              </a:rPr>
              <a:t>MÓDULO  DE  INGRESO  DE  CITAS </a:t>
            </a:r>
          </a:p>
          <a:p>
            <a:pPr algn="ctr">
              <a:lnSpc>
                <a:spcPts val="456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478985" y="1971898"/>
            <a:ext cx="13780315" cy="7750492"/>
          </a:xfrm>
          <a:custGeom>
            <a:avLst/>
            <a:gdLst/>
            <a:ahLst/>
            <a:cxnLst/>
            <a:rect r="r" b="b" t="t" l="l"/>
            <a:pathLst>
              <a:path h="7750492" w="13780315">
                <a:moveTo>
                  <a:pt x="0" y="0"/>
                </a:moveTo>
                <a:lnTo>
                  <a:pt x="13780315" y="0"/>
                </a:lnTo>
                <a:lnTo>
                  <a:pt x="13780315" y="7750492"/>
                </a:lnTo>
                <a:lnTo>
                  <a:pt x="0" y="7750492"/>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304513" y="4657943"/>
            <a:ext cx="6999115" cy="1919538"/>
          </a:xfrm>
          <a:prstGeom prst="rect">
            <a:avLst/>
          </a:prstGeom>
        </p:spPr>
        <p:txBody>
          <a:bodyPr anchor="t" rtlCol="false" tIns="0" lIns="0" bIns="0" rIns="0">
            <a:spAutoFit/>
          </a:bodyPr>
          <a:lstStyle/>
          <a:p>
            <a:pPr algn="ctr">
              <a:lnSpc>
                <a:spcPts val="5020"/>
              </a:lnSpc>
            </a:pPr>
            <a:r>
              <a:rPr lang="en-US" sz="4403" spc="-184">
                <a:solidFill>
                  <a:srgbClr val="000000"/>
                </a:solidFill>
                <a:latin typeface="Be Vietnam Ultra-Bold"/>
              </a:rPr>
              <a:t>MÓDULO DE REGISTRO DE PACIENTES</a:t>
            </a:r>
          </a:p>
          <a:p>
            <a:pPr algn="ctr">
              <a:lnSpc>
                <a:spcPts val="502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600043" y="1575895"/>
            <a:ext cx="13659257" cy="7682405"/>
          </a:xfrm>
          <a:custGeom>
            <a:avLst/>
            <a:gdLst/>
            <a:ahLst/>
            <a:cxnLst/>
            <a:rect r="r" b="b" t="t" l="l"/>
            <a:pathLst>
              <a:path h="7682405" w="13659257">
                <a:moveTo>
                  <a:pt x="0" y="0"/>
                </a:moveTo>
                <a:lnTo>
                  <a:pt x="13659257" y="0"/>
                </a:lnTo>
                <a:lnTo>
                  <a:pt x="13659257" y="7682405"/>
                </a:lnTo>
                <a:lnTo>
                  <a:pt x="0" y="7682405"/>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304513" y="4657943"/>
            <a:ext cx="6999115" cy="1919538"/>
          </a:xfrm>
          <a:prstGeom prst="rect">
            <a:avLst/>
          </a:prstGeom>
        </p:spPr>
        <p:txBody>
          <a:bodyPr anchor="t" rtlCol="false" tIns="0" lIns="0" bIns="0" rIns="0">
            <a:spAutoFit/>
          </a:bodyPr>
          <a:lstStyle/>
          <a:p>
            <a:pPr algn="ctr">
              <a:lnSpc>
                <a:spcPts val="5020"/>
              </a:lnSpc>
            </a:pPr>
            <a:r>
              <a:rPr lang="en-US" sz="4403" spc="-184">
                <a:solidFill>
                  <a:srgbClr val="000000"/>
                </a:solidFill>
                <a:latin typeface="Be Vietnam Ultra-Bold"/>
              </a:rPr>
              <a:t>MÓDULO DE REGISTRO DE USUARIOS</a:t>
            </a:r>
          </a:p>
          <a:p>
            <a:pPr algn="ctr">
              <a:lnSpc>
                <a:spcPts val="50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356014" y="1558019"/>
            <a:ext cx="13691041" cy="7700281"/>
          </a:xfrm>
          <a:custGeom>
            <a:avLst/>
            <a:gdLst/>
            <a:ahLst/>
            <a:cxnLst/>
            <a:rect r="r" b="b" t="t" l="l"/>
            <a:pathLst>
              <a:path h="7700281" w="13691041">
                <a:moveTo>
                  <a:pt x="0" y="0"/>
                </a:moveTo>
                <a:lnTo>
                  <a:pt x="13691041" y="0"/>
                </a:lnTo>
                <a:lnTo>
                  <a:pt x="13691041" y="7700281"/>
                </a:lnTo>
                <a:lnTo>
                  <a:pt x="0" y="7700281"/>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304513" y="4657943"/>
            <a:ext cx="6999115" cy="1919538"/>
          </a:xfrm>
          <a:prstGeom prst="rect">
            <a:avLst/>
          </a:prstGeom>
        </p:spPr>
        <p:txBody>
          <a:bodyPr anchor="t" rtlCol="false" tIns="0" lIns="0" bIns="0" rIns="0">
            <a:spAutoFit/>
          </a:bodyPr>
          <a:lstStyle/>
          <a:p>
            <a:pPr algn="ctr">
              <a:lnSpc>
                <a:spcPts val="5020"/>
              </a:lnSpc>
            </a:pPr>
            <a:r>
              <a:rPr lang="en-US" sz="4403" spc="-184">
                <a:solidFill>
                  <a:srgbClr val="000000"/>
                </a:solidFill>
                <a:latin typeface="Be Vietnam Ultra-Bold"/>
              </a:rPr>
              <a:t>MÓDULO DE REGISTRO DE MÉDICOS</a:t>
            </a:r>
          </a:p>
          <a:p>
            <a:pPr algn="ctr">
              <a:lnSpc>
                <a:spcPts val="502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312791" y="1695730"/>
            <a:ext cx="13946509" cy="7843965"/>
          </a:xfrm>
          <a:custGeom>
            <a:avLst/>
            <a:gdLst/>
            <a:ahLst/>
            <a:cxnLst/>
            <a:rect r="r" b="b" t="t" l="l"/>
            <a:pathLst>
              <a:path h="7843965" w="13946509">
                <a:moveTo>
                  <a:pt x="0" y="0"/>
                </a:moveTo>
                <a:lnTo>
                  <a:pt x="13946509" y="0"/>
                </a:lnTo>
                <a:lnTo>
                  <a:pt x="13946509" y="7843964"/>
                </a:lnTo>
                <a:lnTo>
                  <a:pt x="0" y="7843964"/>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304513" y="4657943"/>
            <a:ext cx="6999115" cy="1919538"/>
          </a:xfrm>
          <a:prstGeom prst="rect">
            <a:avLst/>
          </a:prstGeom>
        </p:spPr>
        <p:txBody>
          <a:bodyPr anchor="t" rtlCol="false" tIns="0" lIns="0" bIns="0" rIns="0">
            <a:spAutoFit/>
          </a:bodyPr>
          <a:lstStyle/>
          <a:p>
            <a:pPr algn="ctr">
              <a:lnSpc>
                <a:spcPts val="5020"/>
              </a:lnSpc>
            </a:pPr>
            <a:r>
              <a:rPr lang="en-US" sz="4403" spc="-184">
                <a:solidFill>
                  <a:srgbClr val="000000"/>
                </a:solidFill>
                <a:latin typeface="Be Vietnam Ultra-Bold"/>
              </a:rPr>
              <a:t>MÓDULO DE REGISTRO DE ESPECIALIDADES</a:t>
            </a:r>
          </a:p>
          <a:p>
            <a:pPr algn="ctr">
              <a:lnSpc>
                <a:spcPts val="502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88414" y="574675"/>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INTRODUCCIÓN</a:t>
            </a:r>
          </a:p>
        </p:txBody>
      </p:sp>
      <p:sp>
        <p:nvSpPr>
          <p:cNvPr name="TextBox 3" id="3"/>
          <p:cNvSpPr txBox="true"/>
          <p:nvPr/>
        </p:nvSpPr>
        <p:spPr>
          <a:xfrm rot="0">
            <a:off x="488414" y="2360054"/>
            <a:ext cx="9333927" cy="7536100"/>
          </a:xfrm>
          <a:prstGeom prst="rect">
            <a:avLst/>
          </a:prstGeom>
        </p:spPr>
        <p:txBody>
          <a:bodyPr anchor="t" rtlCol="false" tIns="0" lIns="0" bIns="0" rIns="0">
            <a:spAutoFit/>
          </a:bodyPr>
          <a:lstStyle/>
          <a:p>
            <a:pPr algn="just">
              <a:lnSpc>
                <a:spcPts val="3994"/>
              </a:lnSpc>
            </a:pPr>
            <a:r>
              <a:rPr lang="en-US" sz="2465">
                <a:solidFill>
                  <a:srgbClr val="3139A8"/>
                </a:solidFill>
                <a:latin typeface="Quicksand Medium"/>
              </a:rPr>
              <a:t>En el presente trabajo se hará una herramienta para la consulta de pacientes de una clínica médica general que consiste en una aplicación web capaz de administrar la información necesaria referente a los pacientes y cada consulta realizada en el centro médico integral, se pretende facilitar el acceso a la información, tanto para los pacientes como para los empleados de esta, con el objetivo de mejorar la experiencia de la clínica.</a:t>
            </a:r>
          </a:p>
          <a:p>
            <a:pPr algn="just">
              <a:lnSpc>
                <a:spcPts val="3994"/>
              </a:lnSpc>
            </a:pPr>
          </a:p>
          <a:p>
            <a:pPr algn="just">
              <a:lnSpc>
                <a:spcPts val="3994"/>
              </a:lnSpc>
            </a:pPr>
            <a:r>
              <a:rPr lang="en-US" sz="2465">
                <a:solidFill>
                  <a:srgbClr val="3139A8"/>
                </a:solidFill>
                <a:latin typeface="Quicksand Medium"/>
              </a:rPr>
              <a:t>La aplicación estará diseñada para análisis, diseño y programación de un aplicativo que optimice los procesos de registro, búsqueda y control de las historias clínicas de los pacientes del centro médico, la app se lleva bajo una base de datos normalizada la cual nos da la integridad de nuestra información, dándonos así la confiabilidad de los datos</a:t>
            </a:r>
          </a:p>
        </p:txBody>
      </p:sp>
      <p:grpSp>
        <p:nvGrpSpPr>
          <p:cNvPr name="Group 4" id="4"/>
          <p:cNvGrpSpPr>
            <a:grpSpLocks noChangeAspect="true"/>
          </p:cNvGrpSpPr>
          <p:nvPr/>
        </p:nvGrpSpPr>
        <p:grpSpPr>
          <a:xfrm rot="0">
            <a:off x="10507428" y="2455304"/>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312791" y="1863841"/>
            <a:ext cx="13830602" cy="7778775"/>
          </a:xfrm>
          <a:custGeom>
            <a:avLst/>
            <a:gdLst/>
            <a:ahLst/>
            <a:cxnLst/>
            <a:rect r="r" b="b" t="t" l="l"/>
            <a:pathLst>
              <a:path h="7778775" w="13830602">
                <a:moveTo>
                  <a:pt x="0" y="0"/>
                </a:moveTo>
                <a:lnTo>
                  <a:pt x="13830603" y="0"/>
                </a:lnTo>
                <a:lnTo>
                  <a:pt x="13830603" y="7778775"/>
                </a:lnTo>
                <a:lnTo>
                  <a:pt x="0" y="7778775"/>
                </a:lnTo>
                <a:lnTo>
                  <a:pt x="0" y="0"/>
                </a:lnTo>
                <a:close/>
              </a:path>
            </a:pathLst>
          </a:custGeom>
          <a:blipFill>
            <a:blip r:embed="rId2"/>
            <a:stretch>
              <a:fillRect l="0" t="0" r="0" b="0"/>
            </a:stretch>
          </a:blipFill>
        </p:spPr>
      </p:sp>
      <p:sp>
        <p:nvSpPr>
          <p:cNvPr name="TextBox 3" id="3"/>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2. 2 ESPECIFICACIÓN DE DISEÑO TÉCNICO</a:t>
            </a:r>
          </a:p>
        </p:txBody>
      </p:sp>
      <p:sp>
        <p:nvSpPr>
          <p:cNvPr name="TextBox 4" id="4"/>
          <p:cNvSpPr txBox="true"/>
          <p:nvPr/>
        </p:nvSpPr>
        <p:spPr>
          <a:xfrm rot="-5400000">
            <a:off x="-1622018" y="4975449"/>
            <a:ext cx="6999115" cy="1284527"/>
          </a:xfrm>
          <a:prstGeom prst="rect">
            <a:avLst/>
          </a:prstGeom>
        </p:spPr>
        <p:txBody>
          <a:bodyPr anchor="t" rtlCol="false" tIns="0" lIns="0" bIns="0" rIns="0">
            <a:spAutoFit/>
          </a:bodyPr>
          <a:lstStyle/>
          <a:p>
            <a:pPr algn="ctr">
              <a:lnSpc>
                <a:spcPts val="5020"/>
              </a:lnSpc>
              <a:spcBef>
                <a:spcPct val="0"/>
              </a:spcBef>
            </a:pPr>
            <a:r>
              <a:rPr lang="en-US" sz="4403" spc="-184">
                <a:solidFill>
                  <a:srgbClr val="000000"/>
                </a:solidFill>
                <a:latin typeface="Be Vietnam Ultra-Bold"/>
              </a:rPr>
              <a:t>MÓDULO DE HISTORIAL DE CITAS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a:hlinkClick r:id="rId3" tooltip="https://trello.com/b/MX9pyapU/regristro-y-control-de-citas-medicas"/>
          </p:cNvPr>
          <p:cNvSpPr/>
          <p:nvPr/>
        </p:nvSpPr>
        <p:spPr>
          <a:xfrm flipH="false" flipV="false" rot="0">
            <a:off x="500063" y="1295062"/>
            <a:ext cx="10149160" cy="4946615"/>
          </a:xfrm>
          <a:custGeom>
            <a:avLst/>
            <a:gdLst/>
            <a:ahLst/>
            <a:cxnLst/>
            <a:rect r="r" b="b" t="t" l="l"/>
            <a:pathLst>
              <a:path h="4946615" w="10149160">
                <a:moveTo>
                  <a:pt x="0" y="0"/>
                </a:moveTo>
                <a:lnTo>
                  <a:pt x="10149160" y="0"/>
                </a:lnTo>
                <a:lnTo>
                  <a:pt x="10149160" y="4946615"/>
                </a:lnTo>
                <a:lnTo>
                  <a:pt x="0" y="4946615"/>
                </a:lnTo>
                <a:lnTo>
                  <a:pt x="0" y="0"/>
                </a:lnTo>
                <a:close/>
              </a:path>
            </a:pathLst>
          </a:custGeom>
          <a:blipFill>
            <a:blip r:embed="rId2"/>
            <a:stretch>
              <a:fillRect l="-548" t="0" r="-548" b="0"/>
            </a:stretch>
          </a:blipFill>
        </p:spPr>
      </p:sp>
      <p:sp>
        <p:nvSpPr>
          <p:cNvPr name="Freeform 3" id="3">
            <a:hlinkClick r:id="rId5" tooltip="https://github.com/GVaquero22/DDP941-Proyecto.git"/>
          </p:cNvPr>
          <p:cNvSpPr/>
          <p:nvPr/>
        </p:nvSpPr>
        <p:spPr>
          <a:xfrm flipH="false" flipV="false" rot="0">
            <a:off x="6998124" y="5233705"/>
            <a:ext cx="10998348" cy="5053295"/>
          </a:xfrm>
          <a:custGeom>
            <a:avLst/>
            <a:gdLst/>
            <a:ahLst/>
            <a:cxnLst/>
            <a:rect r="r" b="b" t="t" l="l"/>
            <a:pathLst>
              <a:path h="5053295" w="10998348">
                <a:moveTo>
                  <a:pt x="0" y="0"/>
                </a:moveTo>
                <a:lnTo>
                  <a:pt x="10998348" y="0"/>
                </a:lnTo>
                <a:lnTo>
                  <a:pt x="10998348" y="5053295"/>
                </a:lnTo>
                <a:lnTo>
                  <a:pt x="0" y="5053295"/>
                </a:lnTo>
                <a:lnTo>
                  <a:pt x="0" y="0"/>
                </a:lnTo>
                <a:close/>
              </a:path>
            </a:pathLst>
          </a:custGeom>
          <a:blipFill>
            <a:blip r:embed="rId4"/>
            <a:stretch>
              <a:fillRect l="0" t="0" r="0" b="0"/>
            </a:stretch>
          </a:blipFill>
        </p:spPr>
      </p:sp>
      <p:sp>
        <p:nvSpPr>
          <p:cNvPr name="TextBox 4" id="4"/>
          <p:cNvSpPr txBox="true"/>
          <p:nvPr/>
        </p:nvSpPr>
        <p:spPr>
          <a:xfrm rot="0">
            <a:off x="561284"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CRONOGRAMA DE ACTIVIDADES Y REPOSITORIO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441188" y="704757"/>
            <a:ext cx="9378041" cy="880429"/>
          </a:xfrm>
          <a:prstGeom prst="rect">
            <a:avLst/>
          </a:prstGeom>
        </p:spPr>
        <p:txBody>
          <a:bodyPr anchor="t" rtlCol="false" tIns="0" lIns="0" bIns="0" rIns="0">
            <a:spAutoFit/>
          </a:bodyPr>
          <a:lstStyle/>
          <a:p>
            <a:pPr marL="0" indent="0" lvl="0">
              <a:lnSpc>
                <a:spcPts val="6967"/>
              </a:lnSpc>
            </a:pPr>
            <a:r>
              <a:rPr lang="en-US" sz="6111" spc="-256">
                <a:solidFill>
                  <a:srgbClr val="3139A8"/>
                </a:solidFill>
                <a:latin typeface="Be Vietnam Ultra-Bold"/>
              </a:rPr>
              <a:t>ALCANCES DEL PROYECTO</a:t>
            </a:r>
          </a:p>
        </p:txBody>
      </p:sp>
      <p:sp>
        <p:nvSpPr>
          <p:cNvPr name="TextBox 6" id="6"/>
          <p:cNvSpPr txBox="true"/>
          <p:nvPr/>
        </p:nvSpPr>
        <p:spPr>
          <a:xfrm rot="0">
            <a:off x="441188" y="1991124"/>
            <a:ext cx="9767047" cy="8010791"/>
          </a:xfrm>
          <a:prstGeom prst="rect">
            <a:avLst/>
          </a:prstGeom>
        </p:spPr>
        <p:txBody>
          <a:bodyPr anchor="t" rtlCol="false" tIns="0" lIns="0" bIns="0" rIns="0">
            <a:spAutoFit/>
          </a:bodyPr>
          <a:lstStyle/>
          <a:p>
            <a:pPr algn="just">
              <a:lnSpc>
                <a:spcPts val="4909"/>
              </a:lnSpc>
            </a:pPr>
            <a:r>
              <a:rPr lang="en-US" sz="3030">
                <a:solidFill>
                  <a:srgbClr val="090147"/>
                </a:solidFill>
                <a:latin typeface="Quicksand Medium"/>
              </a:rPr>
              <a:t>El alcance del diseño y desarrollo de un sistema de informático permitirá llevar a cabo un control sobre la asignación de citas de los pacientes de tal forma que posibilite a las personas encargadas de la atención médica elaborar una agenda de servicio, en la cual se especifique el horario de atención de sus pacientes, datos personales, citas, Etc. </a:t>
            </a:r>
          </a:p>
          <a:p>
            <a:pPr algn="just">
              <a:lnSpc>
                <a:spcPts val="4909"/>
              </a:lnSpc>
            </a:pPr>
          </a:p>
          <a:p>
            <a:pPr algn="just">
              <a:lnSpc>
                <a:spcPts val="4909"/>
              </a:lnSpc>
            </a:pPr>
            <a:r>
              <a:rPr lang="en-US" sz="3030">
                <a:solidFill>
                  <a:srgbClr val="090147"/>
                </a:solidFill>
                <a:latin typeface="Quicksand Medium"/>
              </a:rPr>
              <a:t>El sistema podrá ser utilizado en navegadores web como: Chrome, Mozilla Firefox, Edge. Los usuarios contaran con un sistema de interfaz amigable y de fácil uso para solicitar los servicios. </a:t>
            </a:r>
          </a:p>
          <a:p>
            <a:pPr algn="just">
              <a:lnSpc>
                <a:spcPts val="490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16887" y="1710681"/>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t="0" r="-68863"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445191" y="620079"/>
            <a:ext cx="11022375" cy="845818"/>
          </a:xfrm>
          <a:prstGeom prst="rect">
            <a:avLst/>
          </a:prstGeom>
        </p:spPr>
        <p:txBody>
          <a:bodyPr anchor="t" rtlCol="false" tIns="0" lIns="0" bIns="0" rIns="0">
            <a:spAutoFit/>
          </a:bodyPr>
          <a:lstStyle/>
          <a:p>
            <a:pPr marL="0" indent="0" lvl="0">
              <a:lnSpc>
                <a:spcPts val="6564"/>
              </a:lnSpc>
            </a:pPr>
            <a:r>
              <a:rPr lang="en-US" sz="5758" spc="-241">
                <a:solidFill>
                  <a:srgbClr val="3139A8"/>
                </a:solidFill>
                <a:latin typeface="Be Vietnam Ultra-Bold"/>
              </a:rPr>
              <a:t>JUSTIFICACIÓN DEL PROBLEMA</a:t>
            </a:r>
          </a:p>
        </p:txBody>
      </p:sp>
      <p:sp>
        <p:nvSpPr>
          <p:cNvPr name="TextBox 6" id="6"/>
          <p:cNvSpPr txBox="true"/>
          <p:nvPr/>
        </p:nvSpPr>
        <p:spPr>
          <a:xfrm rot="0">
            <a:off x="445191" y="1914592"/>
            <a:ext cx="10437807" cy="8217950"/>
          </a:xfrm>
          <a:prstGeom prst="rect">
            <a:avLst/>
          </a:prstGeom>
        </p:spPr>
        <p:txBody>
          <a:bodyPr anchor="t" rtlCol="false" tIns="0" lIns="0" bIns="0" rIns="0">
            <a:spAutoFit/>
          </a:bodyPr>
          <a:lstStyle/>
          <a:p>
            <a:pPr>
              <a:lnSpc>
                <a:spcPts val="4082"/>
              </a:lnSpc>
            </a:pPr>
            <a:r>
              <a:rPr lang="en-US" sz="2520">
                <a:solidFill>
                  <a:srgbClr val="000000"/>
                </a:solidFill>
                <a:latin typeface="Quicksand Medium"/>
              </a:rPr>
              <a:t>El sistema tiene como objetivo principal en la realización de un análisis de los procesos que se producen en el sistema para conseguir una interfaz amigable que satisfaga la funcionalidad especifica que requiere el personal del centro médico integral. Una vez analizado el tipo de usuario y la forma del proceso hay que definir un tipo de interfaz, fijándonos en el formato y en el contenido y explicando el tipo de comportamiento que tiene, ya sea dinámico o estático.</a:t>
            </a:r>
          </a:p>
          <a:p>
            <a:pPr>
              <a:lnSpc>
                <a:spcPts val="4082"/>
              </a:lnSpc>
            </a:pPr>
          </a:p>
          <a:p>
            <a:pPr>
              <a:lnSpc>
                <a:spcPts val="4082"/>
              </a:lnSpc>
            </a:pPr>
            <a:r>
              <a:rPr lang="en-US" sz="2520">
                <a:solidFill>
                  <a:srgbClr val="000000"/>
                </a:solidFill>
                <a:latin typeface="Quicksand Medium"/>
              </a:rPr>
              <a:t>La solución consiste en desarrollar una aplicación web basada en JavaScript donde el usuario pueda acceder a través de WiFi a distintas áreas de trabajo en donde se proporcionará un inicio de sesión para poder acceder a la aplicación y así hacer la manipulación de esta como registro de pacientes, historial clínico, etc. </a:t>
            </a:r>
          </a:p>
          <a:p>
            <a:pPr>
              <a:lnSpc>
                <a:spcPts val="408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844450" y="518653"/>
            <a:ext cx="5674187" cy="9504675"/>
          </a:xfrm>
          <a:custGeom>
            <a:avLst/>
            <a:gdLst/>
            <a:ahLst/>
            <a:cxnLst/>
            <a:rect r="r" b="b" t="t" l="l"/>
            <a:pathLst>
              <a:path h="9504675" w="5674187">
                <a:moveTo>
                  <a:pt x="0" y="0"/>
                </a:moveTo>
                <a:lnTo>
                  <a:pt x="5674187" y="0"/>
                </a:lnTo>
                <a:lnTo>
                  <a:pt x="5674187" y="9504675"/>
                </a:lnTo>
                <a:lnTo>
                  <a:pt x="0" y="9504675"/>
                </a:lnTo>
                <a:lnTo>
                  <a:pt x="0" y="0"/>
                </a:lnTo>
                <a:close/>
              </a:path>
            </a:pathLst>
          </a:custGeom>
          <a:blipFill>
            <a:blip r:embed="rId2"/>
            <a:stretch>
              <a:fillRect l="-6570" t="0" r="-144847" b="0"/>
            </a:stretch>
          </a:blipFill>
        </p:spPr>
      </p:sp>
      <p:sp>
        <p:nvSpPr>
          <p:cNvPr name="Freeform 3" id="3"/>
          <p:cNvSpPr/>
          <p:nvPr/>
        </p:nvSpPr>
        <p:spPr>
          <a:xfrm flipH="false" flipV="false" rot="0">
            <a:off x="1535570" y="3826194"/>
            <a:ext cx="8257050" cy="6197134"/>
          </a:xfrm>
          <a:custGeom>
            <a:avLst/>
            <a:gdLst/>
            <a:ahLst/>
            <a:cxnLst/>
            <a:rect r="r" b="b" t="t" l="l"/>
            <a:pathLst>
              <a:path h="6197134" w="8257050">
                <a:moveTo>
                  <a:pt x="0" y="0"/>
                </a:moveTo>
                <a:lnTo>
                  <a:pt x="8257050" y="0"/>
                </a:lnTo>
                <a:lnTo>
                  <a:pt x="8257050" y="6197134"/>
                </a:lnTo>
                <a:lnTo>
                  <a:pt x="0" y="6197134"/>
                </a:lnTo>
                <a:lnTo>
                  <a:pt x="0" y="0"/>
                </a:lnTo>
                <a:close/>
              </a:path>
            </a:pathLst>
          </a:custGeom>
          <a:blipFill>
            <a:blip r:embed="rId3"/>
            <a:stretch>
              <a:fillRect l="0" t="0" r="0" b="0"/>
            </a:stretch>
          </a:blipFill>
        </p:spPr>
      </p:sp>
      <p:sp>
        <p:nvSpPr>
          <p:cNvPr name="TextBox 4" id="4"/>
          <p:cNvSpPr txBox="true"/>
          <p:nvPr/>
        </p:nvSpPr>
        <p:spPr>
          <a:xfrm rot="0">
            <a:off x="445191" y="360742"/>
            <a:ext cx="11022375" cy="845818"/>
          </a:xfrm>
          <a:prstGeom prst="rect">
            <a:avLst/>
          </a:prstGeom>
        </p:spPr>
        <p:txBody>
          <a:bodyPr anchor="t" rtlCol="false" tIns="0" lIns="0" bIns="0" rIns="0">
            <a:spAutoFit/>
          </a:bodyPr>
          <a:lstStyle/>
          <a:p>
            <a:pPr marL="0" indent="0" lvl="0">
              <a:lnSpc>
                <a:spcPts val="6564"/>
              </a:lnSpc>
            </a:pPr>
            <a:r>
              <a:rPr lang="en-US" sz="5758" spc="-241">
                <a:solidFill>
                  <a:srgbClr val="3139A8"/>
                </a:solidFill>
                <a:latin typeface="Be Vietnam Ultra-Bold"/>
              </a:rPr>
              <a:t>GENERALIDADES DE LA EMPRESA</a:t>
            </a:r>
          </a:p>
        </p:txBody>
      </p:sp>
      <p:sp>
        <p:nvSpPr>
          <p:cNvPr name="TextBox 5" id="5"/>
          <p:cNvSpPr txBox="true"/>
          <p:nvPr/>
        </p:nvSpPr>
        <p:spPr>
          <a:xfrm rot="0">
            <a:off x="445191" y="1505026"/>
            <a:ext cx="10437807" cy="2018232"/>
          </a:xfrm>
          <a:prstGeom prst="rect">
            <a:avLst/>
          </a:prstGeom>
        </p:spPr>
        <p:txBody>
          <a:bodyPr anchor="t" rtlCol="false" tIns="0" lIns="0" bIns="0" rIns="0">
            <a:spAutoFit/>
          </a:bodyPr>
          <a:lstStyle/>
          <a:p>
            <a:pPr>
              <a:lnSpc>
                <a:spcPts val="4082"/>
              </a:lnSpc>
            </a:pPr>
            <a:r>
              <a:rPr lang="en-US" sz="2520">
                <a:solidFill>
                  <a:srgbClr val="000000"/>
                </a:solidFill>
                <a:latin typeface="Quicksand Bold"/>
              </a:rPr>
              <a:t>TAC Technology Consulting Corporation</a:t>
            </a:r>
          </a:p>
          <a:p>
            <a:pPr>
              <a:lnSpc>
                <a:spcPts val="4082"/>
              </a:lnSpc>
            </a:pPr>
            <a:r>
              <a:rPr lang="en-US" sz="2520">
                <a:solidFill>
                  <a:srgbClr val="000000"/>
                </a:solidFill>
                <a:latin typeface="Quicksand Medium"/>
              </a:rPr>
              <a:t>Organizacion Tecnology Consulting Corporation es una Empresa Privada , Anonima de Capital Variable catalogada como una pequeña empresa ya que cuenta con 13 trabajadores.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graphicFrame>
        <p:nvGraphicFramePr>
          <p:cNvPr name="Table 3" id="3"/>
          <p:cNvGraphicFramePr>
            <a:graphicFrameLocks noGrp="true"/>
          </p:cNvGraphicFramePr>
          <p:nvPr/>
        </p:nvGraphicFramePr>
        <p:xfrm>
          <a:off x="272300" y="1440846"/>
          <a:ext cx="11572150" cy="8534857"/>
        </p:xfrm>
        <a:graphic>
          <a:graphicData uri="http://schemas.openxmlformats.org/drawingml/2006/table">
            <a:tbl>
              <a:tblPr/>
              <a:tblGrid>
                <a:gridCol w="5883949"/>
                <a:gridCol w="5688201"/>
              </a:tblGrid>
              <a:tr h="1423993">
                <a:tc>
                  <a:txBody>
                    <a:bodyPr anchor="t" rtlCol="false"/>
                    <a:lstStyle/>
                    <a:p>
                      <a:pPr algn="l">
                        <a:lnSpc>
                          <a:spcPts val="3640"/>
                        </a:lnSpc>
                        <a:defRPr/>
                      </a:pPr>
                      <a:r>
                        <a:rPr lang="en-US" sz="2600">
                          <a:solidFill>
                            <a:srgbClr val="000000"/>
                          </a:solidFill>
                          <a:latin typeface="Be Vietnam Ultra-Bold"/>
                        </a:rPr>
                        <a:t>Empresa / Organización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Be Vietnam"/>
                        </a:rPr>
                        <a:t>Technology</a:t>
                      </a:r>
                      <a:endParaRPr lang="en-US" sz="1100"/>
                    </a:p>
                    <a:p>
                      <a:pPr>
                        <a:lnSpc>
                          <a:spcPts val="3640"/>
                        </a:lnSpc>
                      </a:pPr>
                      <a:r>
                        <a:rPr lang="en-US" sz="2600">
                          <a:solidFill>
                            <a:srgbClr val="000000"/>
                          </a:solidFill>
                          <a:latin typeface="Be Vietnam"/>
                        </a:rPr>
                        <a:t>  Consulting Corporation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14894">
                <a:tc>
                  <a:txBody>
                    <a:bodyPr anchor="t" rtlCol="false"/>
                    <a:lstStyle/>
                    <a:p>
                      <a:pPr algn="l">
                        <a:lnSpc>
                          <a:spcPts val="3640"/>
                        </a:lnSpc>
                        <a:defRPr/>
                      </a:pPr>
                      <a:r>
                        <a:rPr lang="en-US" sz="2600">
                          <a:solidFill>
                            <a:srgbClr val="000000"/>
                          </a:solidFill>
                          <a:latin typeface="Be Vietnam Ultra-Bold"/>
                        </a:rPr>
                        <a:t>Proyecto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Be Vietnam"/>
                        </a:rPr>
                        <a:t>Registro de Citas</a:t>
                      </a:r>
                      <a:endParaRPr lang="en-US" sz="1100"/>
                    </a:p>
                    <a:p>
                      <a:pPr>
                        <a:lnSpc>
                          <a:spcPts val="2800"/>
                        </a:lnSpc>
                      </a:pPr>
                      <a:r>
                        <a:rPr lang="en-US" sz="2000">
                          <a:solidFill>
                            <a:srgbClr val="000000"/>
                          </a:solidFill>
                          <a:latin typeface="Be Vietnam"/>
                        </a:rPr>
                        <a:t>  Medicas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65257">
                <a:tc>
                  <a:txBody>
                    <a:bodyPr anchor="t" rtlCol="false"/>
                    <a:lstStyle/>
                    <a:p>
                      <a:pPr algn="l">
                        <a:lnSpc>
                          <a:spcPts val="3640"/>
                        </a:lnSpc>
                        <a:defRPr/>
                      </a:pPr>
                      <a:r>
                        <a:rPr lang="en-US" sz="2600">
                          <a:solidFill>
                            <a:srgbClr val="000000"/>
                          </a:solidFill>
                          <a:latin typeface="Be Vietnam Ultra-Bold"/>
                        </a:rPr>
                        <a:t>Fecha de preparación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Be Vietnam"/>
                        </a:rPr>
                        <a:t>28/08/2023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3993">
                <a:tc>
                  <a:txBody>
                    <a:bodyPr anchor="t" rtlCol="false"/>
                    <a:lstStyle/>
                    <a:p>
                      <a:pPr algn="l">
                        <a:lnSpc>
                          <a:spcPts val="3640"/>
                        </a:lnSpc>
                        <a:defRPr/>
                      </a:pPr>
                      <a:r>
                        <a:rPr lang="en-US" sz="2600">
                          <a:solidFill>
                            <a:srgbClr val="000000"/>
                          </a:solidFill>
                          <a:latin typeface="Be Vietnam Ultra-Bold"/>
                        </a:rPr>
                        <a:t>Cliente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Be Vietnam"/>
                        </a:rPr>
                        <a:t>Centro Medico</a:t>
                      </a:r>
                      <a:endParaRPr lang="en-US" sz="1100"/>
                    </a:p>
                    <a:p>
                      <a:pPr>
                        <a:lnSpc>
                          <a:spcPts val="3640"/>
                        </a:lnSpc>
                      </a:pPr>
                      <a:r>
                        <a:rPr lang="en-US" sz="2600">
                          <a:solidFill>
                            <a:srgbClr val="000000"/>
                          </a:solidFill>
                          <a:latin typeface="Be Vietnam"/>
                        </a:rPr>
                        <a:t>  Integral</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341464">
                <a:tc>
                  <a:txBody>
                    <a:bodyPr anchor="t" rtlCol="false"/>
                    <a:lstStyle/>
                    <a:p>
                      <a:pPr algn="l">
                        <a:lnSpc>
                          <a:spcPts val="3640"/>
                        </a:lnSpc>
                        <a:defRPr/>
                      </a:pPr>
                      <a:r>
                        <a:rPr lang="en-US" sz="2600">
                          <a:solidFill>
                            <a:srgbClr val="000000"/>
                          </a:solidFill>
                          <a:latin typeface="Be Vietnam Ultra-Bold"/>
                        </a:rPr>
                        <a:t>Desarrolladores (Estudiantes Universidad Don Bosco)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Be Vietnam"/>
                        </a:rPr>
                        <a:t>Michelle Ochoa </a:t>
                      </a:r>
                      <a:endParaRPr lang="en-US" sz="1100"/>
                    </a:p>
                    <a:p>
                      <a:pPr>
                        <a:lnSpc>
                          <a:spcPts val="3640"/>
                        </a:lnSpc>
                      </a:pPr>
                      <a:r>
                        <a:rPr lang="en-US" sz="2600">
                          <a:solidFill>
                            <a:srgbClr val="000000"/>
                          </a:solidFill>
                          <a:latin typeface="Be Vietnam"/>
                        </a:rPr>
                        <a:t>Elizabeth García</a:t>
                      </a:r>
                    </a:p>
                    <a:p>
                      <a:pPr>
                        <a:lnSpc>
                          <a:spcPts val="3640"/>
                        </a:lnSpc>
                      </a:pPr>
                      <a:r>
                        <a:rPr lang="en-US" sz="2600">
                          <a:solidFill>
                            <a:srgbClr val="000000"/>
                          </a:solidFill>
                          <a:latin typeface="Be Vietnam"/>
                        </a:rPr>
                        <a:t>Gerardo Vaquero </a:t>
                      </a:r>
                    </a:p>
                    <a:p>
                      <a:pPr>
                        <a:lnSpc>
                          <a:spcPts val="3640"/>
                        </a:lnSpc>
                      </a:pPr>
                      <a:r>
                        <a:rPr lang="en-US" sz="2600">
                          <a:solidFill>
                            <a:srgbClr val="000000"/>
                          </a:solidFill>
                          <a:latin typeface="Be Vietnam"/>
                        </a:rPr>
                        <a:t>Gabriela Pineda</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65257">
                <a:tc>
                  <a:txBody>
                    <a:bodyPr anchor="t" rtlCol="false"/>
                    <a:lstStyle/>
                    <a:p>
                      <a:pPr algn="l">
                        <a:lnSpc>
                          <a:spcPts val="3640"/>
                        </a:lnSpc>
                        <a:defRPr/>
                      </a:pPr>
                      <a:r>
                        <a:rPr lang="en-US" sz="2600">
                          <a:solidFill>
                            <a:srgbClr val="000000"/>
                          </a:solidFill>
                          <a:latin typeface="Be Vietnam Ultra-Bold"/>
                        </a:rPr>
                        <a:t>Duración de Proyecto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Be Vietnam"/>
                        </a:rPr>
                        <a:t>4 Meses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445191"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EDT (ESTRUCTURA DE DESGLOSE DEL TRABAJO)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Freeform 3" id="3"/>
          <p:cNvSpPr/>
          <p:nvPr/>
        </p:nvSpPr>
        <p:spPr>
          <a:xfrm flipH="false" flipV="false" rot="0">
            <a:off x="224813" y="1259927"/>
            <a:ext cx="8403963" cy="8439497"/>
          </a:xfrm>
          <a:custGeom>
            <a:avLst/>
            <a:gdLst/>
            <a:ahLst/>
            <a:cxnLst/>
            <a:rect r="r" b="b" t="t" l="l"/>
            <a:pathLst>
              <a:path h="8439497" w="8403963">
                <a:moveTo>
                  <a:pt x="0" y="0"/>
                </a:moveTo>
                <a:lnTo>
                  <a:pt x="8403963" y="0"/>
                </a:lnTo>
                <a:lnTo>
                  <a:pt x="8403963" y="8439497"/>
                </a:lnTo>
                <a:lnTo>
                  <a:pt x="0" y="8439497"/>
                </a:lnTo>
                <a:lnTo>
                  <a:pt x="0" y="0"/>
                </a:lnTo>
                <a:close/>
              </a:path>
            </a:pathLst>
          </a:custGeom>
          <a:blipFill>
            <a:blip r:embed="rId3"/>
            <a:stretch>
              <a:fillRect l="0" t="0" r="0" b="0"/>
            </a:stretch>
          </a:blipFill>
        </p:spPr>
      </p:sp>
      <p:sp>
        <p:nvSpPr>
          <p:cNvPr name="TextBox 4" id="4"/>
          <p:cNvSpPr txBox="true"/>
          <p:nvPr/>
        </p:nvSpPr>
        <p:spPr>
          <a:xfrm rot="0">
            <a:off x="445191"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VISTA JERARQUICA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Freeform 3" id="3"/>
          <p:cNvSpPr/>
          <p:nvPr/>
        </p:nvSpPr>
        <p:spPr>
          <a:xfrm flipH="false" flipV="false" rot="0">
            <a:off x="445191" y="1460937"/>
            <a:ext cx="10061807" cy="8089338"/>
          </a:xfrm>
          <a:custGeom>
            <a:avLst/>
            <a:gdLst/>
            <a:ahLst/>
            <a:cxnLst/>
            <a:rect r="r" b="b" t="t" l="l"/>
            <a:pathLst>
              <a:path h="8089338" w="10061807">
                <a:moveTo>
                  <a:pt x="0" y="0"/>
                </a:moveTo>
                <a:lnTo>
                  <a:pt x="10061807" y="0"/>
                </a:lnTo>
                <a:lnTo>
                  <a:pt x="10061807" y="8089338"/>
                </a:lnTo>
                <a:lnTo>
                  <a:pt x="0" y="8089338"/>
                </a:lnTo>
                <a:lnTo>
                  <a:pt x="0" y="0"/>
                </a:lnTo>
                <a:close/>
              </a:path>
            </a:pathLst>
          </a:custGeom>
          <a:blipFill>
            <a:blip r:embed="rId3"/>
            <a:stretch>
              <a:fillRect l="0" t="0" r="0" b="0"/>
            </a:stretch>
          </a:blipFill>
        </p:spPr>
      </p:sp>
      <p:sp>
        <p:nvSpPr>
          <p:cNvPr name="TextBox 4" id="4"/>
          <p:cNvSpPr txBox="true"/>
          <p:nvPr/>
        </p:nvSpPr>
        <p:spPr>
          <a:xfrm rot="0">
            <a:off x="445191"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VISTA JERARQUICA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76679" y="579085"/>
            <a:ext cx="5674187" cy="9396617"/>
          </a:xfrm>
          <a:custGeom>
            <a:avLst/>
            <a:gdLst/>
            <a:ahLst/>
            <a:cxnLst/>
            <a:rect r="r" b="b" t="t" l="l"/>
            <a:pathLst>
              <a:path h="9396617" w="5674187">
                <a:moveTo>
                  <a:pt x="0" y="0"/>
                </a:moveTo>
                <a:lnTo>
                  <a:pt x="5674187" y="0"/>
                </a:lnTo>
                <a:lnTo>
                  <a:pt x="5674187" y="9396618"/>
                </a:lnTo>
                <a:lnTo>
                  <a:pt x="0" y="9396618"/>
                </a:lnTo>
                <a:lnTo>
                  <a:pt x="0" y="0"/>
                </a:lnTo>
                <a:close/>
              </a:path>
            </a:pathLst>
          </a:custGeom>
          <a:blipFill>
            <a:blip r:embed="rId2"/>
            <a:stretch>
              <a:fillRect l="-6570" t="-1149" r="-144847" b="0"/>
            </a:stretch>
          </a:blipFill>
        </p:spPr>
      </p:sp>
      <p:sp>
        <p:nvSpPr>
          <p:cNvPr name="Freeform 3" id="3"/>
          <p:cNvSpPr/>
          <p:nvPr/>
        </p:nvSpPr>
        <p:spPr>
          <a:xfrm flipH="false" flipV="false" rot="0">
            <a:off x="445191" y="1444546"/>
            <a:ext cx="11073623" cy="7389238"/>
          </a:xfrm>
          <a:custGeom>
            <a:avLst/>
            <a:gdLst/>
            <a:ahLst/>
            <a:cxnLst/>
            <a:rect r="r" b="b" t="t" l="l"/>
            <a:pathLst>
              <a:path h="7389238" w="11073623">
                <a:moveTo>
                  <a:pt x="0" y="0"/>
                </a:moveTo>
                <a:lnTo>
                  <a:pt x="11073623" y="0"/>
                </a:lnTo>
                <a:lnTo>
                  <a:pt x="11073623" y="7389238"/>
                </a:lnTo>
                <a:lnTo>
                  <a:pt x="0" y="7389238"/>
                </a:lnTo>
                <a:lnTo>
                  <a:pt x="0" y="0"/>
                </a:lnTo>
                <a:close/>
              </a:path>
            </a:pathLst>
          </a:custGeom>
          <a:blipFill>
            <a:blip r:embed="rId3"/>
            <a:stretch>
              <a:fillRect l="0" t="0" r="0" b="0"/>
            </a:stretch>
          </a:blipFill>
        </p:spPr>
      </p:sp>
      <p:sp>
        <p:nvSpPr>
          <p:cNvPr name="TextBox 4" id="4"/>
          <p:cNvSpPr txBox="true"/>
          <p:nvPr/>
        </p:nvSpPr>
        <p:spPr>
          <a:xfrm rot="0">
            <a:off x="445191" y="445425"/>
            <a:ext cx="10896204" cy="583275"/>
          </a:xfrm>
          <a:prstGeom prst="rect">
            <a:avLst/>
          </a:prstGeom>
        </p:spPr>
        <p:txBody>
          <a:bodyPr anchor="t" rtlCol="false" tIns="0" lIns="0" bIns="0" rIns="0">
            <a:spAutoFit/>
          </a:bodyPr>
          <a:lstStyle/>
          <a:p>
            <a:pPr marL="0" indent="0" lvl="0">
              <a:lnSpc>
                <a:spcPts val="4593"/>
              </a:lnSpc>
            </a:pPr>
            <a:r>
              <a:rPr lang="en-US" sz="4029" spc="-169">
                <a:solidFill>
                  <a:srgbClr val="3139A8"/>
                </a:solidFill>
                <a:latin typeface="Be Vietnam Ultra-Bold"/>
              </a:rPr>
              <a:t>VISTA JERARQUICA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DAFvgb0DlR4</dc:identifier>
  <dcterms:modified xsi:type="dcterms:W3CDTF">2011-08-01T06:04:30Z</dcterms:modified>
  <cp:revision>1</cp:revision>
  <dc:title>Presentación Seguridad y Tecnología Moderno Azul y Verde</dc:title>
</cp:coreProperties>
</file>